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80" r:id="rId2"/>
    <p:sldId id="276" r:id="rId3"/>
    <p:sldId id="281" r:id="rId4"/>
    <p:sldId id="293" r:id="rId5"/>
    <p:sldId id="282" r:id="rId6"/>
    <p:sldId id="283" r:id="rId7"/>
    <p:sldId id="294" r:id="rId8"/>
    <p:sldId id="284" r:id="rId9"/>
    <p:sldId id="295" r:id="rId10"/>
    <p:sldId id="285" r:id="rId11"/>
    <p:sldId id="296" r:id="rId12"/>
    <p:sldId id="286" r:id="rId13"/>
    <p:sldId id="288" r:id="rId14"/>
    <p:sldId id="292" r:id="rId15"/>
    <p:sldId id="289" r:id="rId16"/>
    <p:sldId id="290" r:id="rId17"/>
    <p:sldId id="291"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C8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14" autoAdjust="0"/>
    <p:restoredTop sz="94660"/>
  </p:normalViewPr>
  <p:slideViewPr>
    <p:cSldViewPr snapToGrid="0">
      <p:cViewPr varScale="1">
        <p:scale>
          <a:sx n="114" d="100"/>
          <a:sy n="114" d="100"/>
        </p:scale>
        <p:origin x="4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2/15/2019</a:t>
            </a:fld>
            <a:endParaRPr lang="en-US" dirty="0"/>
          </a:p>
        </p:txBody>
      </p:sp>
      <p:sp>
        <p:nvSpPr>
          <p:cNvPr id="5" name="Footer Placeholder 4"/>
          <p:cNvSpPr>
            <a:spLocks noGrp="1"/>
          </p:cNvSpPr>
          <p:nvPr>
            <p:ph type="ftr" sz="quarter" idx="11"/>
          </p:nvPr>
        </p:nvSpPr>
        <p:spPr>
          <a:xfrm>
            <a:off x="2416500" y="329307"/>
            <a:ext cx="4973915"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‹Nº›</a:t>
            </a:fld>
            <a:endParaRPr lang="en-US" dirty="0"/>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nchor="t"/>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Editar los estilos de texto del patrón</a:t>
            </a:r>
          </a:p>
        </p:txBody>
      </p:sp>
      <p:sp>
        <p:nvSpPr>
          <p:cNvPr id="4" name="Date Placeholder 3"/>
          <p:cNvSpPr>
            <a:spLocks noGrp="1"/>
          </p:cNvSpPr>
          <p:nvPr>
            <p:ph type="dt" sz="half" idx="10"/>
          </p:nvPr>
        </p:nvSpPr>
        <p:spPr/>
        <p:txBody>
          <a:bodyPr/>
          <a:lstStyle/>
          <a:p>
            <a:fld id="{48A87A34-81AB-432B-8DAE-1953F412C126}" type="datetimeFigureOut">
              <a:rPr lang="en-US" dirty="0"/>
              <a:t>2/15/2019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4" name="Content Placeholder 3"/>
          <p:cNvSpPr>
            <a:spLocks noGrp="1"/>
          </p:cNvSpPr>
          <p:nvPr>
            <p:ph sz="half" idx="2"/>
          </p:nvPr>
        </p:nvSpPr>
        <p:spPr>
          <a:xfrm>
            <a:off x="1447191" y="2824269"/>
            <a:ext cx="4645152" cy="2644457"/>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Editar los estilos de texto del patrón</a:t>
            </a:r>
          </a:p>
        </p:txBody>
      </p:sp>
      <p:sp>
        <p:nvSpPr>
          <p:cNvPr id="6" name="Content Placeholder 5"/>
          <p:cNvSpPr>
            <a:spLocks noGrp="1"/>
          </p:cNvSpPr>
          <p:nvPr>
            <p:ph sz="quarter" idx="4"/>
          </p:nvPr>
        </p:nvSpPr>
        <p:spPr>
          <a:xfrm>
            <a:off x="6412362" y="2821491"/>
            <a:ext cx="4645152" cy="2637371"/>
          </a:xfrm>
        </p:spPr>
        <p:txBody>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2/15/2019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2/15/2019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2/15/2019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s-ES"/>
              <a:t>Haga clic para modificar el estilo de título del patrón</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p:txBody>
          <a:bodyPr/>
          <a:lstStyle/>
          <a:p>
            <a:fld id="{48A87A34-81AB-432B-8DAE-1953F412C126}" type="datetimeFigureOut">
              <a:rPr lang="en-US" dirty="0"/>
              <a:t>2/15/2019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s-ES"/>
              <a:t>Haga clic para modificar el estilo de título del patrón</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Editar los estilos de texto del patrón</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8A87A34-81AB-432B-8DAE-1953F412C126}" type="datetimeFigureOut">
              <a:rPr lang="en-US" dirty="0"/>
              <a:pPr/>
              <a:t>2/15/2019</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8A87A34-81AB-432B-8DAE-1953F412C126}" type="datetimeFigureOut">
              <a:rPr lang="en-US" dirty="0"/>
              <a:pPr/>
              <a:t>2/15/2019</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‹Nº›</a:t>
            </a:fld>
            <a:endParaRPr lang="en-US" dirty="0"/>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5000"/>
            <a:lum/>
          </a:blip>
          <a:srcRect/>
          <a:stretch>
            <a:fillRect/>
          </a:stretch>
        </a:blip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A16F1B1-61A2-4250-9C6A-0C64049EBC14}"/>
              </a:ext>
            </a:extLst>
          </p:cNvPr>
          <p:cNvPicPr>
            <a:picLocks noChangeAspect="1"/>
          </p:cNvPicPr>
          <p:nvPr/>
        </p:nvPicPr>
        <p:blipFill rotWithShape="1">
          <a:blip r:embed="rId3"/>
          <a:srcRect t="22811" r="9090"/>
          <a:stretch/>
        </p:blipFill>
        <p:spPr>
          <a:xfrm>
            <a:off x="2" y="10"/>
            <a:ext cx="12191695" cy="6857990"/>
          </a:xfrm>
          <a:prstGeom prst="rect">
            <a:avLst/>
          </a:prstGeom>
        </p:spPr>
      </p:pic>
      <p:sp>
        <p:nvSpPr>
          <p:cNvPr id="3" name="Rectángulo 2">
            <a:extLst>
              <a:ext uri="{FF2B5EF4-FFF2-40B4-BE49-F238E27FC236}">
                <a16:creationId xmlns:a16="http://schemas.microsoft.com/office/drawing/2014/main" id="{30A115EE-1E7A-4BBD-95E7-0A12895E2D29}"/>
              </a:ext>
            </a:extLst>
          </p:cNvPr>
          <p:cNvSpPr/>
          <p:nvPr/>
        </p:nvSpPr>
        <p:spPr>
          <a:xfrm>
            <a:off x="1881930" y="1838876"/>
            <a:ext cx="9172922" cy="4362275"/>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dirty="0"/>
          </a:p>
        </p:txBody>
      </p:sp>
      <p:sp>
        <p:nvSpPr>
          <p:cNvPr id="4" name="Título 3">
            <a:extLst>
              <a:ext uri="{FF2B5EF4-FFF2-40B4-BE49-F238E27FC236}">
                <a16:creationId xmlns:a16="http://schemas.microsoft.com/office/drawing/2014/main" id="{3C40A9E9-E785-4DC7-8A6D-26C3EF82EAD2}"/>
              </a:ext>
            </a:extLst>
          </p:cNvPr>
          <p:cNvSpPr>
            <a:spLocks noGrp="1"/>
          </p:cNvSpPr>
          <p:nvPr>
            <p:ph type="ctrTitle"/>
          </p:nvPr>
        </p:nvSpPr>
        <p:spPr>
          <a:xfrm>
            <a:off x="2417779" y="802298"/>
            <a:ext cx="8637073" cy="2541431"/>
          </a:xfrm>
        </p:spPr>
        <p:txBody>
          <a:bodyPr>
            <a:normAutofit/>
          </a:bodyPr>
          <a:lstStyle/>
          <a:p>
            <a:r>
              <a:rPr lang="es-AR" sz="7200" dirty="0">
                <a:solidFill>
                  <a:schemeClr val="bg1"/>
                </a:solidFill>
              </a:rPr>
              <a:t>Industria 4.0</a:t>
            </a:r>
          </a:p>
        </p:txBody>
      </p:sp>
      <p:sp>
        <p:nvSpPr>
          <p:cNvPr id="5" name="Marcador de contenido 4">
            <a:extLst>
              <a:ext uri="{FF2B5EF4-FFF2-40B4-BE49-F238E27FC236}">
                <a16:creationId xmlns:a16="http://schemas.microsoft.com/office/drawing/2014/main" id="{9D3469DA-94FD-4BE3-9E91-F9C2391774E9}"/>
              </a:ext>
            </a:extLst>
          </p:cNvPr>
          <p:cNvSpPr>
            <a:spLocks noGrp="1"/>
          </p:cNvSpPr>
          <p:nvPr>
            <p:ph type="subTitle" idx="1"/>
          </p:nvPr>
        </p:nvSpPr>
        <p:spPr>
          <a:xfrm>
            <a:off x="2417780" y="3531204"/>
            <a:ext cx="8637072" cy="977621"/>
          </a:xfrm>
        </p:spPr>
        <p:txBody>
          <a:bodyPr>
            <a:normAutofit/>
          </a:bodyPr>
          <a:lstStyle/>
          <a:p>
            <a:r>
              <a:rPr lang="es-AR" sz="2000" dirty="0">
                <a:solidFill>
                  <a:schemeClr val="bg1"/>
                </a:solidFill>
              </a:rPr>
              <a:t>Internet de las cosas y Smart </a:t>
            </a:r>
            <a:r>
              <a:rPr lang="es-AR" sz="2000" dirty="0" err="1">
                <a:solidFill>
                  <a:schemeClr val="bg1"/>
                </a:solidFill>
              </a:rPr>
              <a:t>Cities</a:t>
            </a:r>
            <a:r>
              <a:rPr lang="es-AR" sz="2000" dirty="0">
                <a:solidFill>
                  <a:schemeClr val="bg1"/>
                </a:solidFill>
              </a:rPr>
              <a:t> </a:t>
            </a:r>
          </a:p>
        </p:txBody>
      </p:sp>
      <p:sp>
        <p:nvSpPr>
          <p:cNvPr id="7" name="CuadroTexto 6">
            <a:extLst>
              <a:ext uri="{FF2B5EF4-FFF2-40B4-BE49-F238E27FC236}">
                <a16:creationId xmlns:a16="http://schemas.microsoft.com/office/drawing/2014/main" id="{EDEE868E-C00F-4987-921D-B96512E62B67}"/>
              </a:ext>
            </a:extLst>
          </p:cNvPr>
          <p:cNvSpPr txBox="1"/>
          <p:nvPr/>
        </p:nvSpPr>
        <p:spPr>
          <a:xfrm>
            <a:off x="7047638" y="5300435"/>
            <a:ext cx="3262432" cy="400110"/>
          </a:xfrm>
          <a:prstGeom prst="rect">
            <a:avLst/>
          </a:prstGeom>
          <a:noFill/>
        </p:spPr>
        <p:txBody>
          <a:bodyPr wrap="none" rtlCol="0">
            <a:spAutoFit/>
          </a:bodyPr>
          <a:lstStyle/>
          <a:p>
            <a:r>
              <a:rPr lang="es-AR" sz="2000" dirty="0">
                <a:solidFill>
                  <a:schemeClr val="bg1"/>
                </a:solidFill>
              </a:rPr>
              <a:t>MG. ING. FEDERICO D’ALÍA</a:t>
            </a:r>
          </a:p>
        </p:txBody>
      </p:sp>
      <p:cxnSp>
        <p:nvCxnSpPr>
          <p:cNvPr id="8" name="Conector recto 7">
            <a:extLst>
              <a:ext uri="{FF2B5EF4-FFF2-40B4-BE49-F238E27FC236}">
                <a16:creationId xmlns:a16="http://schemas.microsoft.com/office/drawing/2014/main" id="{6938B10C-DA93-46C2-8C75-3E935628549D}"/>
              </a:ext>
            </a:extLst>
          </p:cNvPr>
          <p:cNvCxnSpPr>
            <a:cxnSpLocks/>
          </p:cNvCxnSpPr>
          <p:nvPr/>
        </p:nvCxnSpPr>
        <p:spPr>
          <a:xfrm>
            <a:off x="2417779" y="3429000"/>
            <a:ext cx="7892291" cy="0"/>
          </a:xfrm>
          <a:prstGeom prst="line">
            <a:avLst/>
          </a:prstGeom>
          <a:ln w="38100">
            <a:solidFill>
              <a:srgbClr val="00C8F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99186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ARQUITECTURA DE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La arquitectura del Internet de las Cosas se compone de una serie de capas o componentes que la configuran y que, a su vez, constan de una serie de tecnologías, servicios y protocolos. Las capas del Internet de las cosas son cuatro y una quinta o  plataforma de presentación de servicios para visualización de resultados:</a:t>
            </a:r>
          </a:p>
          <a:p>
            <a:pPr lvl="1" algn="just">
              <a:buClr>
                <a:srgbClr val="18D9FD"/>
              </a:buClr>
            </a:pPr>
            <a:r>
              <a:rPr lang="es-AR" dirty="0">
                <a:solidFill>
                  <a:srgbClr val="FFFFFE"/>
                </a:solidFill>
              </a:rPr>
              <a:t>Recolección (ingesta) de datos.</a:t>
            </a:r>
          </a:p>
          <a:p>
            <a:pPr lvl="1" algn="just">
              <a:buClr>
                <a:srgbClr val="18D9FD"/>
              </a:buClr>
            </a:pPr>
            <a:r>
              <a:rPr lang="es-AR" dirty="0">
                <a:solidFill>
                  <a:srgbClr val="FFFFFE"/>
                </a:solidFill>
              </a:rPr>
              <a:t>Transmisión de datos (redes de comunicaciones): conectividad.</a:t>
            </a:r>
          </a:p>
          <a:p>
            <a:pPr lvl="1" algn="just">
              <a:buClr>
                <a:srgbClr val="18D9FD"/>
              </a:buClr>
            </a:pPr>
            <a:r>
              <a:rPr lang="es-AR" dirty="0">
                <a:solidFill>
                  <a:srgbClr val="FFFFFE"/>
                </a:solidFill>
              </a:rPr>
              <a:t>Almacenamiento de datos en centros de datos –normalmente en la nube-.</a:t>
            </a:r>
          </a:p>
          <a:p>
            <a:pPr lvl="1" algn="just">
              <a:buClr>
                <a:srgbClr val="18D9FD"/>
              </a:buClr>
            </a:pPr>
            <a:r>
              <a:rPr lang="es-AR" dirty="0">
                <a:solidFill>
                  <a:srgbClr val="FFFFFE"/>
                </a:solidFill>
              </a:rPr>
              <a:t>Analítica de datos.</a:t>
            </a:r>
          </a:p>
          <a:p>
            <a:pPr lvl="1" algn="just">
              <a:buClr>
                <a:srgbClr val="18D9FD"/>
              </a:buClr>
            </a:pPr>
            <a:r>
              <a:rPr lang="es-AR" dirty="0">
                <a:solidFill>
                  <a:srgbClr val="FFFFFE"/>
                </a:solidFill>
              </a:rPr>
              <a:t>Presentación y visualización de resultados (plataforma de provisión de servicios).</a:t>
            </a:r>
          </a:p>
          <a:p>
            <a:pPr algn="just">
              <a:buClr>
                <a:srgbClr val="18D9FD"/>
              </a:buClr>
            </a:pPr>
            <a:endParaRPr lang="es-AR" dirty="0">
              <a:solidFill>
                <a:srgbClr val="FFFFFE"/>
              </a:solidFill>
            </a:endParaRPr>
          </a:p>
        </p:txBody>
      </p:sp>
      <p:pic>
        <p:nvPicPr>
          <p:cNvPr id="3" name="Imagen 2">
            <a:extLst>
              <a:ext uri="{FF2B5EF4-FFF2-40B4-BE49-F238E27FC236}">
                <a16:creationId xmlns:a16="http://schemas.microsoft.com/office/drawing/2014/main" id="{68D43B7D-18AE-424F-BE5F-C1B5240463A6}"/>
              </a:ext>
            </a:extLst>
          </p:cNvPr>
          <p:cNvPicPr>
            <a:picLocks noChangeAspect="1"/>
          </p:cNvPicPr>
          <p:nvPr/>
        </p:nvPicPr>
        <p:blipFill>
          <a:blip r:embed="rId3"/>
          <a:stretch>
            <a:fillRect/>
          </a:stretch>
        </p:blipFill>
        <p:spPr>
          <a:xfrm>
            <a:off x="8380085" y="1835504"/>
            <a:ext cx="3693126" cy="3383041"/>
          </a:xfrm>
          <a:prstGeom prst="rect">
            <a:avLst/>
          </a:prstGeom>
        </p:spPr>
      </p:pic>
    </p:spTree>
    <p:extLst>
      <p:ext uri="{BB962C8B-B14F-4D97-AF65-F5344CB8AC3E}">
        <p14:creationId xmlns:p14="http://schemas.microsoft.com/office/powerpoint/2010/main" val="32998714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2" name="Imagen 1">
            <a:extLst>
              <a:ext uri="{FF2B5EF4-FFF2-40B4-BE49-F238E27FC236}">
                <a16:creationId xmlns:a16="http://schemas.microsoft.com/office/drawing/2014/main" id="{EADE6599-DB71-4CF7-AD26-2C8DE0FAD41C}"/>
              </a:ext>
            </a:extLst>
          </p:cNvPr>
          <p:cNvPicPr>
            <a:picLocks noChangeAspect="1"/>
          </p:cNvPicPr>
          <p:nvPr/>
        </p:nvPicPr>
        <p:blipFill>
          <a:blip r:embed="rId3"/>
          <a:stretch>
            <a:fillRect/>
          </a:stretch>
        </p:blipFill>
        <p:spPr>
          <a:xfrm>
            <a:off x="674448" y="631164"/>
            <a:ext cx="7453552" cy="5595672"/>
          </a:xfrm>
          <a:prstGeom prst="rect">
            <a:avLst/>
          </a:prstGeom>
        </p:spPr>
      </p:pic>
    </p:spTree>
    <p:extLst>
      <p:ext uri="{BB962C8B-B14F-4D97-AF65-F5344CB8AC3E}">
        <p14:creationId xmlns:p14="http://schemas.microsoft.com/office/powerpoint/2010/main" val="12780591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La Ciberseguridad en el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10000"/>
          </a:bodyPr>
          <a:lstStyle/>
          <a:p>
            <a:pPr algn="just">
              <a:buClr>
                <a:srgbClr val="18D9FD"/>
              </a:buClr>
            </a:pPr>
            <a:r>
              <a:rPr lang="es-AR" dirty="0">
                <a:solidFill>
                  <a:srgbClr val="FFFFFE"/>
                </a:solidFill>
              </a:rPr>
              <a:t>Internet de las cosas es uno de los pilares fundamentales de Industria 4.0 y la espina  dorsal  de  la  cuarta  revolución  industrial;  sin  embargo,  los  retos  y oportunidades  vienen  acompañados  de  grandes  riesgos  en  la  seguridad  de  la información. </a:t>
            </a:r>
          </a:p>
          <a:p>
            <a:pPr algn="just">
              <a:buClr>
                <a:srgbClr val="18D9FD"/>
              </a:buClr>
            </a:pPr>
            <a:r>
              <a:rPr lang="es-AR" dirty="0">
                <a:solidFill>
                  <a:srgbClr val="FFFFFE"/>
                </a:solidFill>
              </a:rPr>
              <a:t>La  ciberseguridad  es  uno  de  los  aspectos  vitales  que  todos  los desarrolladores  y  empresas  especializadas  en  internet  de  las  cosas,  junto  los consumidores, miles de empresas usuarias de </a:t>
            </a:r>
            <a:r>
              <a:rPr lang="es-AR" dirty="0" err="1">
                <a:solidFill>
                  <a:srgbClr val="FFFFFE"/>
                </a:solidFill>
              </a:rPr>
              <a:t>IoT</a:t>
            </a:r>
            <a:r>
              <a:rPr lang="es-AR" dirty="0">
                <a:solidFill>
                  <a:srgbClr val="FFFFFE"/>
                </a:solidFill>
              </a:rPr>
              <a:t> y miles de millones de usuario y también de objetos inteligentes, han de tener presentes en todo momento y asumir estrategias de ciberseguridad tanto a nivel personal como organizacional.</a:t>
            </a:r>
          </a:p>
        </p:txBody>
      </p:sp>
      <p:pic>
        <p:nvPicPr>
          <p:cNvPr id="2" name="Imagen 1">
            <a:extLst>
              <a:ext uri="{FF2B5EF4-FFF2-40B4-BE49-F238E27FC236}">
                <a16:creationId xmlns:a16="http://schemas.microsoft.com/office/drawing/2014/main" id="{C66B59BF-10FF-4226-9EF0-AB420A8DAF80}"/>
              </a:ext>
            </a:extLst>
          </p:cNvPr>
          <p:cNvPicPr>
            <a:picLocks noChangeAspect="1"/>
          </p:cNvPicPr>
          <p:nvPr/>
        </p:nvPicPr>
        <p:blipFill>
          <a:blip r:embed="rId3"/>
          <a:stretch>
            <a:fillRect/>
          </a:stretch>
        </p:blipFill>
        <p:spPr>
          <a:xfrm>
            <a:off x="8360919" y="648437"/>
            <a:ext cx="3738258" cy="2101354"/>
          </a:xfrm>
          <a:prstGeom prst="rect">
            <a:avLst/>
          </a:prstGeom>
        </p:spPr>
      </p:pic>
      <p:pic>
        <p:nvPicPr>
          <p:cNvPr id="3" name="Imagen 2">
            <a:extLst>
              <a:ext uri="{FF2B5EF4-FFF2-40B4-BE49-F238E27FC236}">
                <a16:creationId xmlns:a16="http://schemas.microsoft.com/office/drawing/2014/main" id="{172662D4-6EC0-450A-9DC9-57E6DB2D2128}"/>
              </a:ext>
            </a:extLst>
          </p:cNvPr>
          <p:cNvPicPr>
            <a:picLocks noChangeAspect="1"/>
          </p:cNvPicPr>
          <p:nvPr/>
        </p:nvPicPr>
        <p:blipFill>
          <a:blip r:embed="rId4"/>
          <a:stretch>
            <a:fillRect/>
          </a:stretch>
        </p:blipFill>
        <p:spPr>
          <a:xfrm>
            <a:off x="8388778" y="3557349"/>
            <a:ext cx="3710398" cy="2652214"/>
          </a:xfrm>
          <a:prstGeom prst="rect">
            <a:avLst/>
          </a:prstGeom>
        </p:spPr>
      </p:pic>
    </p:spTree>
    <p:extLst>
      <p:ext uri="{BB962C8B-B14F-4D97-AF65-F5344CB8AC3E}">
        <p14:creationId xmlns:p14="http://schemas.microsoft.com/office/powerpoint/2010/main" val="39626877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Definición de Smart </a:t>
            </a:r>
            <a:r>
              <a:rPr lang="es-AR" sz="3000" dirty="0" err="1">
                <a:solidFill>
                  <a:srgbClr val="FFFFFE"/>
                </a:solidFill>
              </a:rPr>
              <a:t>cities</a:t>
            </a:r>
            <a:r>
              <a:rPr lang="es-AR" sz="3000" dirty="0">
                <a:solidFill>
                  <a:srgbClr val="FFFFFE"/>
                </a:solidFill>
              </a:rPr>
              <a:t> (ciudades inteligentes)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ITU (Unión Internacional de Telecomunicaciones)  define  una  ciudad  inteligente  y  sostenible  como: «una  ciudad innovadora que utiliza las Tecnologías de la Información y Comunicación (TIC) y otros medios para mejorar la toma de decisiones, la eficiencia delas  operaciones,  la  prestación  de  los  servicios  urbanos  y  su competitividad.  Al  mismo  tiempo,  procura  satisfacer  las  necesidades  delas generaciones  actuales  y  futuras  en  relación  con  los  aspectos económicos, sociales y medioambientales».</a:t>
            </a:r>
          </a:p>
        </p:txBody>
      </p:sp>
      <p:pic>
        <p:nvPicPr>
          <p:cNvPr id="2" name="Imagen 1">
            <a:extLst>
              <a:ext uri="{FF2B5EF4-FFF2-40B4-BE49-F238E27FC236}">
                <a16:creationId xmlns:a16="http://schemas.microsoft.com/office/drawing/2014/main" id="{14DC4ED1-BD91-4847-AD64-E3AC0EA560C5}"/>
              </a:ext>
            </a:extLst>
          </p:cNvPr>
          <p:cNvPicPr>
            <a:picLocks noChangeAspect="1"/>
          </p:cNvPicPr>
          <p:nvPr/>
        </p:nvPicPr>
        <p:blipFill>
          <a:blip r:embed="rId3"/>
          <a:stretch>
            <a:fillRect/>
          </a:stretch>
        </p:blipFill>
        <p:spPr>
          <a:xfrm>
            <a:off x="8384650" y="1853755"/>
            <a:ext cx="3718653" cy="2521712"/>
          </a:xfrm>
          <a:prstGeom prst="rect">
            <a:avLst/>
          </a:prstGeom>
        </p:spPr>
      </p:pic>
    </p:spTree>
    <p:extLst>
      <p:ext uri="{BB962C8B-B14F-4D97-AF65-F5344CB8AC3E}">
        <p14:creationId xmlns:p14="http://schemas.microsoft.com/office/powerpoint/2010/main" val="17468896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2" name="Imagen 1">
            <a:extLst>
              <a:ext uri="{FF2B5EF4-FFF2-40B4-BE49-F238E27FC236}">
                <a16:creationId xmlns:a16="http://schemas.microsoft.com/office/drawing/2014/main" id="{856B0460-3D8D-44A1-AF31-7B429F7B22D1}"/>
              </a:ext>
            </a:extLst>
          </p:cNvPr>
          <p:cNvPicPr>
            <a:picLocks noChangeAspect="1"/>
          </p:cNvPicPr>
          <p:nvPr/>
        </p:nvPicPr>
        <p:blipFill>
          <a:blip r:embed="rId3"/>
          <a:stretch>
            <a:fillRect/>
          </a:stretch>
        </p:blipFill>
        <p:spPr>
          <a:xfrm>
            <a:off x="583189" y="295275"/>
            <a:ext cx="9576811" cy="6267450"/>
          </a:xfrm>
          <a:prstGeom prst="rect">
            <a:avLst/>
          </a:prstGeom>
        </p:spPr>
      </p:pic>
    </p:spTree>
    <p:extLst>
      <p:ext uri="{BB962C8B-B14F-4D97-AF65-F5344CB8AC3E}">
        <p14:creationId xmlns:p14="http://schemas.microsoft.com/office/powerpoint/2010/main" val="24204368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ARQUITECTURA DE UNA CIUDAD INTELIGENTE </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cadena de valor (arquitectura) de Telefónica de una ciudad inteligente consta de las siguientes etapas:</a:t>
            </a:r>
          </a:p>
          <a:p>
            <a:pPr lvl="1" algn="just">
              <a:buClr>
                <a:srgbClr val="18D9FD"/>
              </a:buClr>
            </a:pPr>
            <a:r>
              <a:rPr lang="es-AR" dirty="0">
                <a:solidFill>
                  <a:srgbClr val="FFFFFE"/>
                </a:solidFill>
              </a:rPr>
              <a:t>Recolección de datos</a:t>
            </a:r>
          </a:p>
          <a:p>
            <a:pPr lvl="1" algn="just">
              <a:buClr>
                <a:srgbClr val="18D9FD"/>
              </a:buClr>
            </a:pPr>
            <a:r>
              <a:rPr lang="es-AR" dirty="0">
                <a:solidFill>
                  <a:srgbClr val="FFFFFE"/>
                </a:solidFill>
              </a:rPr>
              <a:t>Transmisión de datos  (recopilados  de  la  ciudad  a través de las redes de comunicación).</a:t>
            </a:r>
          </a:p>
          <a:p>
            <a:pPr lvl="1" algn="just">
              <a:buClr>
                <a:srgbClr val="18D9FD"/>
              </a:buClr>
            </a:pPr>
            <a:r>
              <a:rPr lang="es-AR" dirty="0">
                <a:solidFill>
                  <a:srgbClr val="FFFFFE"/>
                </a:solidFill>
              </a:rPr>
              <a:t>Almacenamiento y análisis de los datos.</a:t>
            </a:r>
          </a:p>
          <a:p>
            <a:pPr lvl="1" algn="just">
              <a:buClr>
                <a:srgbClr val="18D9FD"/>
              </a:buClr>
            </a:pPr>
            <a:r>
              <a:rPr lang="es-AR" dirty="0">
                <a:solidFill>
                  <a:srgbClr val="FFFFFE"/>
                </a:solidFill>
              </a:rPr>
              <a:t>Plataforma de provisión (prestación) de servicios: plataforma de servicios.</a:t>
            </a:r>
          </a:p>
          <a:p>
            <a:pPr lvl="1" algn="just">
              <a:buClr>
                <a:srgbClr val="18D9FD"/>
              </a:buClr>
            </a:pPr>
            <a:r>
              <a:rPr lang="es-AR" dirty="0">
                <a:solidFill>
                  <a:srgbClr val="FFFFFE"/>
                </a:solidFill>
              </a:rPr>
              <a:t>Servicios finales de la ciudad inteligente (servicio de movilidad, servicio de eficiencia energética).</a:t>
            </a:r>
          </a:p>
          <a:p>
            <a:pPr algn="just">
              <a:buClr>
                <a:srgbClr val="18D9FD"/>
              </a:buClr>
            </a:pPr>
            <a:endParaRPr lang="es-AR" dirty="0">
              <a:solidFill>
                <a:srgbClr val="FFFFFE"/>
              </a:solidFill>
            </a:endParaRPr>
          </a:p>
        </p:txBody>
      </p:sp>
      <p:pic>
        <p:nvPicPr>
          <p:cNvPr id="8" name="Imagen 7" descr="Resultado de imagen para Cadena de valor de la Smart City">
            <a:extLst>
              <a:ext uri="{FF2B5EF4-FFF2-40B4-BE49-F238E27FC236}">
                <a16:creationId xmlns:a16="http://schemas.microsoft.com/office/drawing/2014/main" id="{D84D7E40-7FEC-40ED-B409-268F48EE6FFA}"/>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8347286" y="1847088"/>
            <a:ext cx="3793381" cy="3046865"/>
          </a:xfrm>
          <a:prstGeom prst="rect">
            <a:avLst/>
          </a:prstGeom>
          <a:solidFill>
            <a:schemeClr val="bg1"/>
          </a:solidFill>
          <a:ln>
            <a:noFill/>
          </a:ln>
        </p:spPr>
      </p:pic>
      <p:pic>
        <p:nvPicPr>
          <p:cNvPr id="2" name="Imagen 1">
            <a:extLst>
              <a:ext uri="{FF2B5EF4-FFF2-40B4-BE49-F238E27FC236}">
                <a16:creationId xmlns:a16="http://schemas.microsoft.com/office/drawing/2014/main" id="{F54942AA-7F40-462B-BC5E-78AE333F13AF}"/>
              </a:ext>
            </a:extLst>
          </p:cNvPr>
          <p:cNvPicPr>
            <a:picLocks noChangeAspect="1"/>
          </p:cNvPicPr>
          <p:nvPr/>
        </p:nvPicPr>
        <p:blipFill>
          <a:blip r:embed="rId4"/>
          <a:stretch>
            <a:fillRect/>
          </a:stretch>
        </p:blipFill>
        <p:spPr>
          <a:xfrm>
            <a:off x="8347285" y="5006410"/>
            <a:ext cx="3793381" cy="1192568"/>
          </a:xfrm>
          <a:prstGeom prst="rect">
            <a:avLst/>
          </a:prstGeom>
        </p:spPr>
      </p:pic>
    </p:spTree>
    <p:extLst>
      <p:ext uri="{BB962C8B-B14F-4D97-AF65-F5344CB8AC3E}">
        <p14:creationId xmlns:p14="http://schemas.microsoft.com/office/powerpoint/2010/main" val="15347747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ARQUITECTURA DE UNA CIUDAD INTELIGENTE </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  cadena  de  valor  de  la  ciudad  inteligente  de  ONTSI  consta  de cuatro etapas o fases principales:</a:t>
            </a:r>
          </a:p>
          <a:p>
            <a:pPr lvl="1" algn="just">
              <a:buClr>
                <a:srgbClr val="18D9FD"/>
              </a:buClr>
            </a:pPr>
            <a:r>
              <a:rPr lang="es-AR" sz="2000" dirty="0">
                <a:solidFill>
                  <a:srgbClr val="FFFFFE"/>
                </a:solidFill>
              </a:rPr>
              <a:t>Generación de información.</a:t>
            </a:r>
          </a:p>
          <a:p>
            <a:pPr lvl="1" algn="just">
              <a:buClr>
                <a:srgbClr val="18D9FD"/>
              </a:buClr>
            </a:pPr>
            <a:r>
              <a:rPr lang="es-AR" sz="2000" dirty="0">
                <a:solidFill>
                  <a:srgbClr val="FFFFFE"/>
                </a:solidFill>
              </a:rPr>
              <a:t>Captación de información.</a:t>
            </a:r>
          </a:p>
          <a:p>
            <a:pPr lvl="1" algn="just">
              <a:buClr>
                <a:srgbClr val="18D9FD"/>
              </a:buClr>
            </a:pPr>
            <a:r>
              <a:rPr lang="es-AR" sz="2000" dirty="0">
                <a:solidFill>
                  <a:srgbClr val="FFFFFE"/>
                </a:solidFill>
              </a:rPr>
              <a:t>Análisis y gestión de la información.</a:t>
            </a:r>
          </a:p>
          <a:p>
            <a:pPr lvl="1" algn="just">
              <a:buClr>
                <a:srgbClr val="18D9FD"/>
              </a:buClr>
            </a:pPr>
            <a:r>
              <a:rPr lang="es-AR" sz="2000" dirty="0">
                <a:solidFill>
                  <a:srgbClr val="FFFFFE"/>
                </a:solidFill>
              </a:rPr>
              <a:t>Integración de información sectorial</a:t>
            </a:r>
          </a:p>
          <a:p>
            <a:pPr algn="just">
              <a:buClr>
                <a:srgbClr val="18D9FD"/>
              </a:buClr>
            </a:pPr>
            <a:endParaRPr lang="es-AR" dirty="0">
              <a:solidFill>
                <a:srgbClr val="FFFFFE"/>
              </a:solidFill>
            </a:endParaRPr>
          </a:p>
        </p:txBody>
      </p:sp>
    </p:spTree>
    <p:extLst>
      <p:ext uri="{BB962C8B-B14F-4D97-AF65-F5344CB8AC3E}">
        <p14:creationId xmlns:p14="http://schemas.microsoft.com/office/powerpoint/2010/main" val="11517298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LAS REDES Eléctricas INTELIGENTES (SMART GRIDS)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fontScale="92500" lnSpcReduction="20000"/>
          </a:bodyPr>
          <a:lstStyle/>
          <a:p>
            <a:pPr algn="just">
              <a:buClr>
                <a:srgbClr val="18D9FD"/>
              </a:buClr>
            </a:pPr>
            <a:r>
              <a:rPr lang="es-AR" dirty="0">
                <a:solidFill>
                  <a:srgbClr val="FFFFFE"/>
                </a:solidFill>
              </a:rPr>
              <a:t>Las Smart </a:t>
            </a:r>
            <a:r>
              <a:rPr lang="es-AR" dirty="0" err="1">
                <a:solidFill>
                  <a:srgbClr val="FFFFFE"/>
                </a:solidFill>
              </a:rPr>
              <a:t>Grids</a:t>
            </a:r>
            <a:r>
              <a:rPr lang="es-AR" dirty="0">
                <a:solidFill>
                  <a:srgbClr val="FFFFFE"/>
                </a:solidFill>
              </a:rPr>
              <a:t> son redes  de distribución eléctrica “inteligentes” que  proporcionan  datos  tanto  a  las  empresas  distribuidoras  de electricidad como a los consumidores. Las Smart </a:t>
            </a:r>
            <a:r>
              <a:rPr lang="es-AR" dirty="0" err="1">
                <a:solidFill>
                  <a:srgbClr val="FFFFFE"/>
                </a:solidFill>
              </a:rPr>
              <a:t>Grids</a:t>
            </a:r>
            <a:r>
              <a:rPr lang="es-AR" dirty="0">
                <a:solidFill>
                  <a:srgbClr val="FFFFFE"/>
                </a:solidFill>
              </a:rPr>
              <a:t> incorporan contadores inteligentes para lectura de los hogares y empresas, y permiten  conocer  los  consumos  en  tiempo  real  tanto  al  cliente como  al  usuario  final.  Estos  datos  permitirán  el conocimiento  delos  hábitos  de  consumo  y  mejorar  la  eficiencia  de  la  red  y  así conseguir un buen.</a:t>
            </a:r>
          </a:p>
          <a:p>
            <a:pPr algn="just">
              <a:buClr>
                <a:srgbClr val="18D9FD"/>
              </a:buClr>
            </a:pPr>
            <a:r>
              <a:rPr lang="es-AR" dirty="0">
                <a:solidFill>
                  <a:srgbClr val="FFFFFE"/>
                </a:solidFill>
              </a:rPr>
              <a:t>Las lecturas de los contadores inteligentes permiten al consumidor saber  cuánta  energía  está  consumiendo  en  tiempo  real  y,  en consecuencia, tomar  decisiones  como  desconectarse  de  la  red eléctrica  o  no,  en  función  del  costo  de  la  electricidad  en  ese momento.</a:t>
            </a:r>
          </a:p>
          <a:p>
            <a:pPr algn="just">
              <a:buClr>
                <a:srgbClr val="18D9FD"/>
              </a:buClr>
            </a:pPr>
            <a:endParaRPr lang="es-AR" dirty="0">
              <a:solidFill>
                <a:srgbClr val="FFFFFE"/>
              </a:solidFill>
            </a:endParaRPr>
          </a:p>
        </p:txBody>
      </p:sp>
      <p:pic>
        <p:nvPicPr>
          <p:cNvPr id="2" name="Imagen 1">
            <a:extLst>
              <a:ext uri="{FF2B5EF4-FFF2-40B4-BE49-F238E27FC236}">
                <a16:creationId xmlns:a16="http://schemas.microsoft.com/office/drawing/2014/main" id="{04CD16E3-F884-43B8-9454-51233BFFBD52}"/>
              </a:ext>
            </a:extLst>
          </p:cNvPr>
          <p:cNvPicPr>
            <a:picLocks noChangeAspect="1"/>
          </p:cNvPicPr>
          <p:nvPr/>
        </p:nvPicPr>
        <p:blipFill>
          <a:blip r:embed="rId3"/>
          <a:stretch>
            <a:fillRect/>
          </a:stretch>
        </p:blipFill>
        <p:spPr>
          <a:xfrm>
            <a:off x="8356962" y="1853755"/>
            <a:ext cx="3774030" cy="1915320"/>
          </a:xfrm>
          <a:prstGeom prst="rect">
            <a:avLst/>
          </a:prstGeom>
        </p:spPr>
      </p:pic>
      <p:pic>
        <p:nvPicPr>
          <p:cNvPr id="3" name="Imagen 2">
            <a:extLst>
              <a:ext uri="{FF2B5EF4-FFF2-40B4-BE49-F238E27FC236}">
                <a16:creationId xmlns:a16="http://schemas.microsoft.com/office/drawing/2014/main" id="{B0256211-371D-4447-B3AB-E37F20AF2CEC}"/>
              </a:ext>
            </a:extLst>
          </p:cNvPr>
          <p:cNvPicPr>
            <a:picLocks noChangeAspect="1"/>
          </p:cNvPicPr>
          <p:nvPr/>
        </p:nvPicPr>
        <p:blipFill rotWithShape="1">
          <a:blip r:embed="rId4"/>
          <a:srcRect b="11971"/>
          <a:stretch/>
        </p:blipFill>
        <p:spPr>
          <a:xfrm>
            <a:off x="8356962" y="3986228"/>
            <a:ext cx="3774030" cy="2223335"/>
          </a:xfrm>
          <a:prstGeom prst="rect">
            <a:avLst/>
          </a:prstGeom>
        </p:spPr>
      </p:pic>
    </p:spTree>
    <p:extLst>
      <p:ext uri="{BB962C8B-B14F-4D97-AF65-F5344CB8AC3E}">
        <p14:creationId xmlns:p14="http://schemas.microsoft.com/office/powerpoint/2010/main" val="10010989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Definición del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Una de las primeras definiciones de Internet de las cosas, pero con la acepción de “Internet de los objetos”, fue dada por la consultora McKinsey en 2010, que lo definía  como: «sensores  y  actuadores  incrustados  en  objetos  físicos,  enlazados mediante redes con cables y sin ellos, que a menudo utilizan el mismo protocolo de Internet (IP) que conecta a la Red».</a:t>
            </a:r>
          </a:p>
        </p:txBody>
      </p:sp>
      <p:pic>
        <p:nvPicPr>
          <p:cNvPr id="7" name="Imagen 6">
            <a:extLst>
              <a:ext uri="{FF2B5EF4-FFF2-40B4-BE49-F238E27FC236}">
                <a16:creationId xmlns:a16="http://schemas.microsoft.com/office/drawing/2014/main" id="{4E6583EB-9596-451A-99D7-E79E0A87FE1D}"/>
              </a:ext>
            </a:extLst>
          </p:cNvPr>
          <p:cNvPicPr>
            <a:picLocks noChangeAspect="1"/>
          </p:cNvPicPr>
          <p:nvPr/>
        </p:nvPicPr>
        <p:blipFill>
          <a:blip r:embed="rId3"/>
          <a:stretch>
            <a:fillRect/>
          </a:stretch>
        </p:blipFill>
        <p:spPr>
          <a:xfrm>
            <a:off x="8351812" y="636753"/>
            <a:ext cx="3784329" cy="2270597"/>
          </a:xfrm>
          <a:prstGeom prst="rect">
            <a:avLst/>
          </a:prstGeom>
        </p:spPr>
      </p:pic>
      <p:pic>
        <p:nvPicPr>
          <p:cNvPr id="8" name="Imagen 7">
            <a:extLst>
              <a:ext uri="{FF2B5EF4-FFF2-40B4-BE49-F238E27FC236}">
                <a16:creationId xmlns:a16="http://schemas.microsoft.com/office/drawing/2014/main" id="{0268416F-24C4-4339-9527-68CD1FD63CD3}"/>
              </a:ext>
            </a:extLst>
          </p:cNvPr>
          <p:cNvPicPr>
            <a:picLocks noChangeAspect="1"/>
          </p:cNvPicPr>
          <p:nvPr/>
        </p:nvPicPr>
        <p:blipFill>
          <a:blip r:embed="rId4"/>
          <a:stretch>
            <a:fillRect/>
          </a:stretch>
        </p:blipFill>
        <p:spPr>
          <a:xfrm>
            <a:off x="8351812" y="3382999"/>
            <a:ext cx="3784329" cy="2838247"/>
          </a:xfrm>
          <a:prstGeom prst="rect">
            <a:avLst/>
          </a:prstGeom>
        </p:spPr>
      </p:pic>
    </p:spTree>
    <p:extLst>
      <p:ext uri="{BB962C8B-B14F-4D97-AF65-F5344CB8AC3E}">
        <p14:creationId xmlns:p14="http://schemas.microsoft.com/office/powerpoint/2010/main" val="37034475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Aplicaciones del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Una tendencia importante que ha impactado en el Internet de las Cosas para conseguir el actual y futuro despliegue, ha sido el abaratamiento producido en los últimos años de los sensores y los dispositivos RFID y NFC, especialmente, aparte de la incorporación de tecnologías Bluetooth a todo tipo de sensores y dispositivos móviles.</a:t>
            </a:r>
          </a:p>
        </p:txBody>
      </p:sp>
      <p:pic>
        <p:nvPicPr>
          <p:cNvPr id="3" name="Imagen 2">
            <a:extLst>
              <a:ext uri="{FF2B5EF4-FFF2-40B4-BE49-F238E27FC236}">
                <a16:creationId xmlns:a16="http://schemas.microsoft.com/office/drawing/2014/main" id="{B4419076-0660-4CD1-81AA-CD29311FA65B}"/>
              </a:ext>
            </a:extLst>
          </p:cNvPr>
          <p:cNvPicPr>
            <a:picLocks noChangeAspect="1"/>
          </p:cNvPicPr>
          <p:nvPr/>
        </p:nvPicPr>
        <p:blipFill>
          <a:blip r:embed="rId3"/>
          <a:stretch>
            <a:fillRect/>
          </a:stretch>
        </p:blipFill>
        <p:spPr>
          <a:xfrm>
            <a:off x="8367440" y="1847088"/>
            <a:ext cx="3729073" cy="3729073"/>
          </a:xfrm>
          <a:prstGeom prst="rect">
            <a:avLst/>
          </a:prstGeom>
        </p:spPr>
      </p:pic>
    </p:spTree>
    <p:extLst>
      <p:ext uri="{BB962C8B-B14F-4D97-AF65-F5344CB8AC3E}">
        <p14:creationId xmlns:p14="http://schemas.microsoft.com/office/powerpoint/2010/main" val="31182938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2" name="Imagen 1">
            <a:extLst>
              <a:ext uri="{FF2B5EF4-FFF2-40B4-BE49-F238E27FC236}">
                <a16:creationId xmlns:a16="http://schemas.microsoft.com/office/drawing/2014/main" id="{CC6AFBAA-6186-42BE-BD15-22AEB993A753}"/>
              </a:ext>
            </a:extLst>
          </p:cNvPr>
          <p:cNvPicPr>
            <a:picLocks noChangeAspect="1"/>
          </p:cNvPicPr>
          <p:nvPr/>
        </p:nvPicPr>
        <p:blipFill>
          <a:blip r:embed="rId3"/>
          <a:stretch>
            <a:fillRect/>
          </a:stretch>
        </p:blipFill>
        <p:spPr>
          <a:xfrm>
            <a:off x="368593" y="210636"/>
            <a:ext cx="10456426" cy="6436728"/>
          </a:xfrm>
          <a:prstGeom prst="rect">
            <a:avLst/>
          </a:prstGeom>
        </p:spPr>
      </p:pic>
    </p:spTree>
    <p:extLst>
      <p:ext uri="{BB962C8B-B14F-4D97-AF65-F5344CB8AC3E}">
        <p14:creationId xmlns:p14="http://schemas.microsoft.com/office/powerpoint/2010/main" val="8208732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Autofit/>
          </a:bodyPr>
          <a:lstStyle/>
          <a:p>
            <a:r>
              <a:rPr lang="es-AR" sz="3000" dirty="0">
                <a:solidFill>
                  <a:srgbClr val="FFFFFE"/>
                </a:solidFill>
              </a:rPr>
              <a:t>TECNOLOGÍAS HABILITADORAS DEL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Las  tecnologías  más  utilizadas en  Internet  de  las  cosas  son:  sensores  y actuadores, chips RFID, NFC, códigos QR y  </a:t>
            </a:r>
            <a:r>
              <a:rPr lang="es-AR" dirty="0" err="1">
                <a:solidFill>
                  <a:srgbClr val="FFFFFE"/>
                </a:solidFill>
              </a:rPr>
              <a:t>BiDi</a:t>
            </a:r>
            <a:r>
              <a:rPr lang="es-AR" dirty="0">
                <a:solidFill>
                  <a:srgbClr val="FFFFFE"/>
                </a:solidFill>
              </a:rPr>
              <a:t>, sensores inalámbricos (</a:t>
            </a:r>
            <a:r>
              <a:rPr lang="es-AR" dirty="0" err="1">
                <a:solidFill>
                  <a:srgbClr val="FFFFFE"/>
                </a:solidFill>
              </a:rPr>
              <a:t>Zigbee</a:t>
            </a:r>
            <a:r>
              <a:rPr lang="es-AR" dirty="0">
                <a:solidFill>
                  <a:srgbClr val="FFFFFE"/>
                </a:solidFill>
              </a:rPr>
              <a:t>) junto con las redes inalámbricas Bluetooth y </a:t>
            </a:r>
            <a:r>
              <a:rPr lang="es-AR" dirty="0" err="1">
                <a:solidFill>
                  <a:srgbClr val="FFFFFE"/>
                </a:solidFill>
              </a:rPr>
              <a:t>WiFi</a:t>
            </a:r>
            <a:r>
              <a:rPr lang="es-AR" dirty="0">
                <a:solidFill>
                  <a:srgbClr val="FFFFFE"/>
                </a:solidFill>
              </a:rPr>
              <a:t>, además de las redes celulares 3G, 4G y 5G.</a:t>
            </a:r>
          </a:p>
        </p:txBody>
      </p:sp>
      <p:pic>
        <p:nvPicPr>
          <p:cNvPr id="2" name="Imagen 1">
            <a:extLst>
              <a:ext uri="{FF2B5EF4-FFF2-40B4-BE49-F238E27FC236}">
                <a16:creationId xmlns:a16="http://schemas.microsoft.com/office/drawing/2014/main" id="{1209C02B-117F-4F3E-BDF4-18DFC86F5336}"/>
              </a:ext>
            </a:extLst>
          </p:cNvPr>
          <p:cNvPicPr>
            <a:picLocks noChangeAspect="1"/>
          </p:cNvPicPr>
          <p:nvPr/>
        </p:nvPicPr>
        <p:blipFill>
          <a:blip r:embed="rId3"/>
          <a:stretch>
            <a:fillRect/>
          </a:stretch>
        </p:blipFill>
        <p:spPr>
          <a:xfrm>
            <a:off x="8376932" y="1853755"/>
            <a:ext cx="3734090" cy="3748181"/>
          </a:xfrm>
          <a:prstGeom prst="rect">
            <a:avLst/>
          </a:prstGeom>
        </p:spPr>
      </p:pic>
    </p:spTree>
    <p:extLst>
      <p:ext uri="{BB962C8B-B14F-4D97-AF65-F5344CB8AC3E}">
        <p14:creationId xmlns:p14="http://schemas.microsoft.com/office/powerpoint/2010/main" val="3836905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IPV6: EL DESARROLLO DE LA INTERNET DE LAS COSAS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El protocolo de conexión a Internet, IPv6, ha sido una de las tendencias y técnicas más disruptivas para la expansión del Internet de las cosas.</a:t>
            </a:r>
          </a:p>
        </p:txBody>
      </p:sp>
      <p:pic>
        <p:nvPicPr>
          <p:cNvPr id="2" name="Imagen 1">
            <a:extLst>
              <a:ext uri="{FF2B5EF4-FFF2-40B4-BE49-F238E27FC236}">
                <a16:creationId xmlns:a16="http://schemas.microsoft.com/office/drawing/2014/main" id="{AB429CD9-D100-49BC-8995-9724F0796A72}"/>
              </a:ext>
            </a:extLst>
          </p:cNvPr>
          <p:cNvPicPr>
            <a:picLocks noChangeAspect="1"/>
          </p:cNvPicPr>
          <p:nvPr/>
        </p:nvPicPr>
        <p:blipFill>
          <a:blip r:embed="rId3"/>
          <a:stretch>
            <a:fillRect/>
          </a:stretch>
        </p:blipFill>
        <p:spPr>
          <a:xfrm>
            <a:off x="1625872" y="3176037"/>
            <a:ext cx="6493875" cy="3557272"/>
          </a:xfrm>
          <a:prstGeom prst="rect">
            <a:avLst/>
          </a:prstGeom>
        </p:spPr>
      </p:pic>
      <p:pic>
        <p:nvPicPr>
          <p:cNvPr id="3" name="Imagen 2">
            <a:extLst>
              <a:ext uri="{FF2B5EF4-FFF2-40B4-BE49-F238E27FC236}">
                <a16:creationId xmlns:a16="http://schemas.microsoft.com/office/drawing/2014/main" id="{AFAC3063-FECA-4C8E-80C6-7F71F176AE92}"/>
              </a:ext>
            </a:extLst>
          </p:cNvPr>
          <p:cNvPicPr>
            <a:picLocks noChangeAspect="1"/>
          </p:cNvPicPr>
          <p:nvPr/>
        </p:nvPicPr>
        <p:blipFill>
          <a:blip r:embed="rId4"/>
          <a:stretch>
            <a:fillRect/>
          </a:stretch>
        </p:blipFill>
        <p:spPr>
          <a:xfrm>
            <a:off x="8384987" y="3176037"/>
            <a:ext cx="3717979" cy="2697441"/>
          </a:xfrm>
          <a:prstGeom prst="rect">
            <a:avLst/>
          </a:prstGeom>
        </p:spPr>
      </p:pic>
    </p:spTree>
    <p:extLst>
      <p:ext uri="{BB962C8B-B14F-4D97-AF65-F5344CB8AC3E}">
        <p14:creationId xmlns:p14="http://schemas.microsoft.com/office/powerpoint/2010/main" val="13409227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3" name="Imagen 2">
            <a:extLst>
              <a:ext uri="{FF2B5EF4-FFF2-40B4-BE49-F238E27FC236}">
                <a16:creationId xmlns:a16="http://schemas.microsoft.com/office/drawing/2014/main" id="{8118F500-EA5A-41D1-A470-DE75EDB08D7C}"/>
              </a:ext>
            </a:extLst>
          </p:cNvPr>
          <p:cNvPicPr>
            <a:picLocks noChangeAspect="1"/>
          </p:cNvPicPr>
          <p:nvPr/>
        </p:nvPicPr>
        <p:blipFill>
          <a:blip r:embed="rId3"/>
          <a:stretch>
            <a:fillRect/>
          </a:stretch>
        </p:blipFill>
        <p:spPr>
          <a:xfrm>
            <a:off x="474517" y="492413"/>
            <a:ext cx="10056803" cy="5873173"/>
          </a:xfrm>
          <a:prstGeom prst="rect">
            <a:avLst/>
          </a:prstGeom>
        </p:spPr>
      </p:pic>
    </p:spTree>
    <p:extLst>
      <p:ext uri="{BB962C8B-B14F-4D97-AF65-F5344CB8AC3E}">
        <p14:creationId xmlns:p14="http://schemas.microsoft.com/office/powerpoint/2010/main" val="1681119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sp>
        <p:nvSpPr>
          <p:cNvPr id="48" name="Rectangle 35">
            <a:extLst>
              <a:ext uri="{FF2B5EF4-FFF2-40B4-BE49-F238E27FC236}">
                <a16:creationId xmlns:a16="http://schemas.microsoft.com/office/drawing/2014/main" id="{F2AF0D79-4A1A-4F27-B9F0-CF252C4AC9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8" y="636753"/>
            <a:ext cx="8299435" cy="5572810"/>
          </a:xfrm>
          <a:prstGeom prst="rect">
            <a:avLst/>
          </a:prstGeom>
          <a:solidFill>
            <a:srgbClr val="000001">
              <a:alpha val="74902"/>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 name="Título 3">
            <a:extLst>
              <a:ext uri="{FF2B5EF4-FFF2-40B4-BE49-F238E27FC236}">
                <a16:creationId xmlns:a16="http://schemas.microsoft.com/office/drawing/2014/main" id="{3C40A9E9-E785-4DC7-8A6D-26C3EF82EAD2}"/>
              </a:ext>
            </a:extLst>
          </p:cNvPr>
          <p:cNvSpPr>
            <a:spLocks noGrp="1"/>
          </p:cNvSpPr>
          <p:nvPr>
            <p:ph type="title"/>
          </p:nvPr>
        </p:nvSpPr>
        <p:spPr>
          <a:xfrm>
            <a:off x="1304017" y="804520"/>
            <a:ext cx="6815731" cy="1049235"/>
          </a:xfrm>
        </p:spPr>
        <p:txBody>
          <a:bodyPr>
            <a:normAutofit/>
          </a:bodyPr>
          <a:lstStyle/>
          <a:p>
            <a:r>
              <a:rPr lang="es-AR" sz="3000" dirty="0">
                <a:solidFill>
                  <a:srgbClr val="FFFFFE"/>
                </a:solidFill>
              </a:rPr>
              <a:t>INTERNET DE TODO Y LAS CUATRO FUENTES DE GENERACIÓN DE DATOS</a:t>
            </a:r>
          </a:p>
        </p:txBody>
      </p:sp>
      <p:cxnSp>
        <p:nvCxnSpPr>
          <p:cNvPr id="49" name="Straight Connector 37">
            <a:extLst>
              <a:ext uri="{FF2B5EF4-FFF2-40B4-BE49-F238E27FC236}">
                <a16:creationId xmlns:a16="http://schemas.microsoft.com/office/drawing/2014/main" id="{8E83266B-97F8-4AB9-818F-3A70E8D858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385" y="1847088"/>
            <a:ext cx="6813363" cy="0"/>
          </a:xfrm>
          <a:prstGeom prst="line">
            <a:avLst/>
          </a:prstGeom>
          <a:ln w="31750">
            <a:solidFill>
              <a:srgbClr val="18D9FD"/>
            </a:solidFill>
          </a:ln>
        </p:spPr>
        <p:style>
          <a:lnRef idx="3">
            <a:schemeClr val="accent1"/>
          </a:lnRef>
          <a:fillRef idx="0">
            <a:schemeClr val="accent1"/>
          </a:fillRef>
          <a:effectRef idx="2">
            <a:schemeClr val="accent1"/>
          </a:effectRef>
          <a:fontRef idx="minor">
            <a:schemeClr val="tx1"/>
          </a:fontRef>
        </p:style>
      </p:cxnSp>
      <p:sp>
        <p:nvSpPr>
          <p:cNvPr id="5" name="Marcador de contenido 4">
            <a:extLst>
              <a:ext uri="{FF2B5EF4-FFF2-40B4-BE49-F238E27FC236}">
                <a16:creationId xmlns:a16="http://schemas.microsoft.com/office/drawing/2014/main" id="{9D3469DA-94FD-4BE3-9E91-F9C2391774E9}"/>
              </a:ext>
            </a:extLst>
          </p:cNvPr>
          <p:cNvSpPr>
            <a:spLocks noGrp="1"/>
          </p:cNvSpPr>
          <p:nvPr>
            <p:ph idx="1"/>
          </p:nvPr>
        </p:nvSpPr>
        <p:spPr>
          <a:xfrm>
            <a:off x="1304017" y="2015733"/>
            <a:ext cx="6815731" cy="4021267"/>
          </a:xfrm>
        </p:spPr>
        <p:txBody>
          <a:bodyPr>
            <a:normAutofit/>
          </a:bodyPr>
          <a:lstStyle/>
          <a:p>
            <a:pPr algn="just">
              <a:buClr>
                <a:srgbClr val="18D9FD"/>
              </a:buClr>
            </a:pPr>
            <a:r>
              <a:rPr lang="es-AR" dirty="0">
                <a:solidFill>
                  <a:srgbClr val="FFFFFE"/>
                </a:solidFill>
              </a:rPr>
              <a:t>Cisco,  empresa  líder  mundial  en  el  sector  de  las  comunicaciones,  planteó  en 2011 su versión del Internet de las cosas que llamó Internet de todas las cosas (</a:t>
            </a:r>
            <a:r>
              <a:rPr lang="es-AR" dirty="0" err="1">
                <a:solidFill>
                  <a:srgbClr val="FFFFFE"/>
                </a:solidFill>
              </a:rPr>
              <a:t>IoE</a:t>
            </a:r>
            <a:r>
              <a:rPr lang="es-AR" dirty="0">
                <a:solidFill>
                  <a:srgbClr val="FFFFFE"/>
                </a:solidFill>
              </a:rPr>
              <a:t>),  y  consideró  que  esta  nueva  revolución  de  Internet  se  sustentaba  en  la conexión de personas, datos, procesos y cosas que constituirán una enorme red de redes de miles de millones de objetos inteligentes conectados entre sí.</a:t>
            </a:r>
          </a:p>
        </p:txBody>
      </p:sp>
      <p:pic>
        <p:nvPicPr>
          <p:cNvPr id="3" name="Imagen 2">
            <a:extLst>
              <a:ext uri="{FF2B5EF4-FFF2-40B4-BE49-F238E27FC236}">
                <a16:creationId xmlns:a16="http://schemas.microsoft.com/office/drawing/2014/main" id="{D800F893-479D-48CE-A2EB-C37F1846BEF7}"/>
              </a:ext>
            </a:extLst>
          </p:cNvPr>
          <p:cNvPicPr>
            <a:picLocks noChangeAspect="1"/>
          </p:cNvPicPr>
          <p:nvPr/>
        </p:nvPicPr>
        <p:blipFill>
          <a:blip r:embed="rId3"/>
          <a:stretch>
            <a:fillRect/>
          </a:stretch>
        </p:blipFill>
        <p:spPr>
          <a:xfrm>
            <a:off x="8381342" y="636753"/>
            <a:ext cx="3725270" cy="1773938"/>
          </a:xfrm>
          <a:prstGeom prst="rect">
            <a:avLst/>
          </a:prstGeom>
        </p:spPr>
      </p:pic>
      <p:pic>
        <p:nvPicPr>
          <p:cNvPr id="8" name="Imagen 7">
            <a:extLst>
              <a:ext uri="{FF2B5EF4-FFF2-40B4-BE49-F238E27FC236}">
                <a16:creationId xmlns:a16="http://schemas.microsoft.com/office/drawing/2014/main" id="{30EF0EC6-6ACB-462C-AFD0-B0DA42DB110A}"/>
              </a:ext>
            </a:extLst>
          </p:cNvPr>
          <p:cNvPicPr>
            <a:picLocks noChangeAspect="1"/>
          </p:cNvPicPr>
          <p:nvPr/>
        </p:nvPicPr>
        <p:blipFill>
          <a:blip r:embed="rId4"/>
          <a:stretch>
            <a:fillRect/>
          </a:stretch>
        </p:blipFill>
        <p:spPr>
          <a:xfrm>
            <a:off x="8381341" y="2484292"/>
            <a:ext cx="3725271" cy="3725271"/>
          </a:xfrm>
          <a:prstGeom prst="rect">
            <a:avLst/>
          </a:prstGeom>
        </p:spPr>
      </p:pic>
    </p:spTree>
    <p:extLst>
      <p:ext uri="{BB962C8B-B14F-4D97-AF65-F5344CB8AC3E}">
        <p14:creationId xmlns:p14="http://schemas.microsoft.com/office/powerpoint/2010/main" val="2539948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D9C9CB8C-C1BE-4A4D-BEB2-A8B7C7039AFA}"/>
              </a:ext>
            </a:extLst>
          </p:cNvPr>
          <p:cNvPicPr>
            <a:picLocks noChangeAspect="1"/>
          </p:cNvPicPr>
          <p:nvPr/>
        </p:nvPicPr>
        <p:blipFill rotWithShape="1">
          <a:blip r:embed="rId2"/>
          <a:srcRect t="22811" r="9090"/>
          <a:stretch/>
        </p:blipFill>
        <p:spPr>
          <a:xfrm>
            <a:off x="2" y="10"/>
            <a:ext cx="12191695" cy="6857990"/>
          </a:xfrm>
          <a:prstGeom prst="rect">
            <a:avLst/>
          </a:prstGeom>
        </p:spPr>
      </p:pic>
      <p:pic>
        <p:nvPicPr>
          <p:cNvPr id="9" name="Imagen 8">
            <a:extLst>
              <a:ext uri="{FF2B5EF4-FFF2-40B4-BE49-F238E27FC236}">
                <a16:creationId xmlns:a16="http://schemas.microsoft.com/office/drawing/2014/main" id="{CD990C8E-774C-43D7-A0F3-F0D01BECCB46}"/>
              </a:ext>
            </a:extLst>
          </p:cNvPr>
          <p:cNvPicPr>
            <a:picLocks noChangeAspect="1"/>
          </p:cNvPicPr>
          <p:nvPr/>
        </p:nvPicPr>
        <p:blipFill>
          <a:blip r:embed="rId3"/>
          <a:stretch>
            <a:fillRect/>
          </a:stretch>
        </p:blipFill>
        <p:spPr>
          <a:xfrm>
            <a:off x="497080" y="850683"/>
            <a:ext cx="9164156" cy="5156633"/>
          </a:xfrm>
          <a:prstGeom prst="rect">
            <a:avLst/>
          </a:prstGeom>
        </p:spPr>
      </p:pic>
    </p:spTree>
    <p:extLst>
      <p:ext uri="{BB962C8B-B14F-4D97-AF65-F5344CB8AC3E}">
        <p14:creationId xmlns:p14="http://schemas.microsoft.com/office/powerpoint/2010/main" val="1578253678"/>
      </p:ext>
    </p:extLst>
  </p:cSld>
  <p:clrMapOvr>
    <a:masterClrMapping/>
  </p:clrMapOvr>
</p:sld>
</file>

<file path=ppt/theme/theme1.xml><?xml version="1.0" encoding="utf-8"?>
<a:theme xmlns:a="http://schemas.openxmlformats.org/drawingml/2006/main" name="Galería">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docProps/app.xml><?xml version="1.0" encoding="utf-8"?>
<Properties xmlns="http://schemas.openxmlformats.org/officeDocument/2006/extended-properties" xmlns:vt="http://schemas.openxmlformats.org/officeDocument/2006/docPropsVTypes">
  <Template/>
  <TotalTime>229</TotalTime>
  <Words>897</Words>
  <Application>Microsoft Office PowerPoint</Application>
  <PresentationFormat>Panorámica</PresentationFormat>
  <Paragraphs>41</Paragraphs>
  <Slides>17</Slides>
  <Notes>0</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17</vt:i4>
      </vt:variant>
    </vt:vector>
  </HeadingPairs>
  <TitlesOfParts>
    <vt:vector size="20" baseType="lpstr">
      <vt:lpstr>Arial</vt:lpstr>
      <vt:lpstr>Gill Sans MT</vt:lpstr>
      <vt:lpstr>Galería</vt:lpstr>
      <vt:lpstr>Industria 4.0</vt:lpstr>
      <vt:lpstr>Definición del internet de las cosas</vt:lpstr>
      <vt:lpstr>Aplicaciones del internet de las cosas</vt:lpstr>
      <vt:lpstr>Presentación de PowerPoint</vt:lpstr>
      <vt:lpstr>TECNOLOGÍAS HABILITADORAS DEL INTERNET DE LAS COSAS</vt:lpstr>
      <vt:lpstr>IPV6: EL DESARROLLO DE LA INTERNET DE LAS COSAS</vt:lpstr>
      <vt:lpstr>Presentación de PowerPoint</vt:lpstr>
      <vt:lpstr>INTERNET DE TODO Y LAS CUATRO FUENTES DE GENERACIÓN DE DATOS</vt:lpstr>
      <vt:lpstr>Presentación de PowerPoint</vt:lpstr>
      <vt:lpstr>ARQUITECTURA DE INTERNET DE LAS COSAS</vt:lpstr>
      <vt:lpstr>Presentación de PowerPoint</vt:lpstr>
      <vt:lpstr>La Ciberseguridad en el internet de las cosas</vt:lpstr>
      <vt:lpstr>Definición de Smart cities (ciudades inteligentes)</vt:lpstr>
      <vt:lpstr>Presentación de PowerPoint</vt:lpstr>
      <vt:lpstr>ARQUITECTURA DE UNA CIUDAD INTELIGENTE </vt:lpstr>
      <vt:lpstr>ARQUITECTURA DE UNA CIUDAD INTELIGENTE </vt:lpstr>
      <vt:lpstr>LAS REDES Eléctricas INTELIGENTES (SMART GRIDS)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INDUSTRIA 4.0</dc:title>
  <dc:creator>Leo Colloca</dc:creator>
  <cp:lastModifiedBy>Leo Colloca</cp:lastModifiedBy>
  <cp:revision>19</cp:revision>
  <dcterms:created xsi:type="dcterms:W3CDTF">2019-02-13T04:38:22Z</dcterms:created>
  <dcterms:modified xsi:type="dcterms:W3CDTF">2019-02-16T02:00:48Z</dcterms:modified>
</cp:coreProperties>
</file>